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3" r:id="rId4"/>
    <p:sldId id="264" r:id="rId5"/>
    <p:sldId id="289" r:id="rId6"/>
    <p:sldId id="297" r:id="rId7"/>
    <p:sldId id="269" r:id="rId8"/>
    <p:sldId id="278" r:id="rId9"/>
    <p:sldId id="279" r:id="rId10"/>
    <p:sldId id="271" r:id="rId11"/>
    <p:sldId id="280" r:id="rId12"/>
    <p:sldId id="286" r:id="rId13"/>
    <p:sldId id="285" r:id="rId14"/>
    <p:sldId id="292" r:id="rId15"/>
    <p:sldId id="272" r:id="rId16"/>
    <p:sldId id="293" r:id="rId17"/>
    <p:sldId id="294" r:id="rId18"/>
    <p:sldId id="299" r:id="rId19"/>
    <p:sldId id="291" r:id="rId20"/>
    <p:sldId id="274" r:id="rId21"/>
    <p:sldId id="295" r:id="rId22"/>
    <p:sldId id="288" r:id="rId23"/>
    <p:sldId id="282" r:id="rId24"/>
    <p:sldId id="296" r:id="rId25"/>
    <p:sldId id="298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2" d="100"/>
          <a:sy n="32" d="100"/>
        </p:scale>
        <p:origin x="-2244" y="-1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96C9-D3DD-445F-B8DA-A318039723CB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419DC-B815-429D-AD52-2589D7C83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072494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Организация работы школьного информационно-библиотечного центра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357826"/>
            <a:ext cx="4214842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Готоулова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А.А.библиотекарь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Тематические выставки</a:t>
            </a:r>
            <a:endParaRPr lang="ru-RU" dirty="0"/>
          </a:p>
        </p:txBody>
      </p:sp>
      <p:pic>
        <p:nvPicPr>
          <p:cNvPr id="1028" name="Picture 4" descr="C:\Users\user\Desktop\IMG_20220428_102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71517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выставки библиотека\Выставка  Моя любимая книг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3711926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IMG-20220425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42918"/>
            <a:ext cx="396044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-20220425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7686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-20220425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200800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-20220425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848872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Знакомство с творчеством  </a:t>
            </a:r>
            <a:r>
              <a:rPr lang="ru-RU" sz="4000" dirty="0" err="1" smtClean="0"/>
              <a:t>Г.Граубина</a:t>
            </a:r>
            <a:endParaRPr lang="ru-RU" sz="4000" dirty="0"/>
          </a:p>
        </p:txBody>
      </p:sp>
      <p:pic>
        <p:nvPicPr>
          <p:cNvPr id="2050" name="Picture 2" descr="F:\выставки библиотека\знакомство с книжками Г.Грауб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54585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выставки библиотека\Книжная выставка  щедрый веселый талант Г.Грауб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857507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F:\выставки библиотека\IMG_20220322_105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571744"/>
            <a:ext cx="4000510" cy="392909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«Моя любимая книжка» по станицам </a:t>
            </a:r>
            <a:r>
              <a:rPr lang="ru-RU" sz="2800" dirty="0" smtClean="0"/>
              <a:t> книг </a:t>
            </a:r>
            <a:r>
              <a:rPr lang="ru-RU" sz="2800" dirty="0" err="1" smtClean="0"/>
              <a:t>А.Л.Барто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170" name="Picture 2" descr="C:\Users\user\Desktop\IMG_20210226_114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929042"/>
            <a:ext cx="410445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user\Desktop\IMG_20210226_114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272" y="1268760"/>
            <a:ext cx="374672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природа\открыть\дети\IMG_20210226_11484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350046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«Мосты дружбы»</a:t>
            </a:r>
            <a:endParaRPr lang="ru-RU" dirty="0"/>
          </a:p>
        </p:txBody>
      </p:sp>
      <p:pic>
        <p:nvPicPr>
          <p:cNvPr id="2050" name="Picture 2" descr="C:\Users\user\Desktop\IMG-20220428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500593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IMG-20220428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000240"/>
            <a:ext cx="300037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-20220428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4143404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IMG-20220426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928670"/>
            <a:ext cx="3643312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3286148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Митинг посвященный Дню Победы ВОВ</a:t>
            </a:r>
            <a:endParaRPr lang="ru-RU" sz="2400" dirty="0"/>
          </a:p>
        </p:txBody>
      </p:sp>
      <p:pic>
        <p:nvPicPr>
          <p:cNvPr id="6146" name="Picture 2" descr="C:\Users\user\Desktop\библиотека\выставки библиотека\IMG_20210509_112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357430"/>
            <a:ext cx="3071834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библиотека\выставки библиотека\IMG_20210508_1131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28670"/>
            <a:ext cx="291581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библиотека\IMG-20220426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3000364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Нормативно-правовые документы основания: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 smtClean="0"/>
              <a:t>-Конституция РФ;</a:t>
            </a:r>
          </a:p>
          <a:p>
            <a:r>
              <a:rPr lang="ru-RU" dirty="0" smtClean="0"/>
              <a:t> - Указ Президента Российской Федерации «О национальной стратегии действий в интересах детей» от 1.06. 2012 г. № 761»; </a:t>
            </a:r>
          </a:p>
          <a:p>
            <a:r>
              <a:rPr lang="ru-RU" dirty="0" smtClean="0"/>
              <a:t>-Указ Президента Российской Федерации «Об утверждении основ государственной культурной политики» от 24.12.2014 г. № 808; </a:t>
            </a:r>
          </a:p>
          <a:p>
            <a:r>
              <a:rPr lang="ru-RU" dirty="0" smtClean="0"/>
              <a:t>- Федеральный закон «Об образовании в Российской Федерации» от 29.12.2012 г. № 273-ФЗ; ст. 18, 20, 28, 35 </a:t>
            </a:r>
          </a:p>
          <a:p>
            <a:r>
              <a:rPr lang="ru-RU" dirty="0" smtClean="0"/>
              <a:t>- Федеральный закон «Об информации, информационных технологиях и о защите информации» от 27.07.2006 г. № 149- ФЗ; </a:t>
            </a:r>
          </a:p>
          <a:p>
            <a:r>
              <a:rPr lang="ru-RU" dirty="0" smtClean="0"/>
              <a:t>- Федеральный закон «О библиотечном деле» 29.12.1994 г. № </a:t>
            </a:r>
          </a:p>
          <a:p>
            <a:r>
              <a:rPr lang="ru-RU" dirty="0" smtClean="0"/>
              <a:t>- Постановление Правительства Российской Федерации «Об утверждении Стратегия развития воспитания в Российской Федерации на период до 2025 года» от 29.05. 2015 г. № 996-р; - Распоряжение Правительства Российской Федерации «Об утверждении концепции дополнительного образования детей» от 04.09 2014 г. № 1726-р; - Распоряжение Правительства Российской Федерации «Об утверждении Стратегии инновационного развития Российской Федерации на период до 2020 года» от 08.12.2011 № 2227-р. - Концепция развития Национальной сети </a:t>
            </a:r>
            <a:r>
              <a:rPr lang="ru-RU" dirty="0" err="1" smtClean="0"/>
              <a:t>информационнобиблиотечных</a:t>
            </a:r>
            <a:r>
              <a:rPr lang="ru-RU" dirty="0" smtClean="0"/>
              <a:t> центров образовательных организаций до 2020 г. - Порядок учёта документов, входящих в состав библиотечного фонда (утв. приказом Минкультуры России от 08.10.2012 №1077);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Литературный вечер</a:t>
            </a:r>
            <a:endParaRPr lang="ru-RU" dirty="0"/>
          </a:p>
        </p:txBody>
      </p:sp>
      <p:pic>
        <p:nvPicPr>
          <p:cNvPr id="4098" name="Picture 2" descr="F:\выставки библиотека\IMG_20180720_205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71490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F:\выставки библиотека\IMG_20180720_205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28628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сельских мероприятиях</a:t>
            </a:r>
            <a:endParaRPr lang="ru-RU" dirty="0"/>
          </a:p>
        </p:txBody>
      </p:sp>
      <p:pic>
        <p:nvPicPr>
          <p:cNvPr id="2050" name="Picture 2" descr="F:\библиотека\IMG-20220426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43050"/>
            <a:ext cx="4058149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библиотека\IMG-20220426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929090" cy="3838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28604"/>
            <a:ext cx="4114800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3600" dirty="0" smtClean="0"/>
              <a:t>Участие в районном конкурсе патриотической песни. Призовое      </a:t>
            </a:r>
            <a:r>
              <a:rPr lang="en-US" sz="3600" dirty="0" err="1" smtClean="0"/>
              <a:t>ll</a:t>
            </a:r>
            <a:r>
              <a:rPr lang="en-US" sz="3600" dirty="0" smtClean="0"/>
              <a:t> </a:t>
            </a:r>
            <a:r>
              <a:rPr lang="ru-RU" sz="3600" dirty="0" smtClean="0"/>
              <a:t>место.</a:t>
            </a:r>
            <a:endParaRPr lang="ru-RU" sz="3600" dirty="0"/>
          </a:p>
        </p:txBody>
      </p:sp>
      <p:pic>
        <p:nvPicPr>
          <p:cNvPr id="4098" name="Picture 2" descr="C:\Users\user\Desktop\IMG-20220425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Библиотека была и будет священным храмом живых печатных слов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dirty="0" smtClean="0"/>
              <a:t>. Школьная библиотека должна объединить учителей, школьников, родителей. Она должна влиять на воспитательный  и образовательный процессы и являться информационным и методическим центром по обеспечению всего учебного процесса. Современная школьная библиотека – это учебная библиотека, которая обеспечивает информацией и документами учебный процесс. Сегодня библиотекарь становится информационным менеджером, который должен владеть не только педагогическими, но и информационными технологиями.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Анализируя показатели за 2021-22 учебный год , можно сделать вывод, что учащиеся посещали библиотеку активно, Обращались в основном за учебной литературой, программными произведениями, художественной литературой. Пользовались  справочной 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 </a:t>
            </a:r>
            <a:r>
              <a:rPr lang="ru-RU" dirty="0" smtClean="0"/>
              <a:t>детской литературой. Дети,  все чаще  стали брать информацию с интернета. Наиболее </a:t>
            </a:r>
            <a:r>
              <a:rPr lang="ru-RU" dirty="0" smtClean="0"/>
              <a:t>частые гости -учащиеся </a:t>
            </a:r>
            <a:r>
              <a:rPr lang="ru-RU" dirty="0" smtClean="0"/>
              <a:t>начальных </a:t>
            </a:r>
            <a:r>
              <a:rPr lang="ru-RU" dirty="0" smtClean="0"/>
              <a:t>классов, </a:t>
            </a:r>
            <a:r>
              <a:rPr lang="ru-RU" dirty="0" smtClean="0"/>
              <a:t>начальная школа в </a:t>
            </a:r>
            <a:r>
              <a:rPr lang="ru-RU" dirty="0" smtClean="0"/>
              <a:t>одном </a:t>
            </a:r>
            <a:r>
              <a:rPr lang="ru-RU" dirty="0" smtClean="0"/>
              <a:t>здании с библиотекой , все перемены дети находятся в библиотеке -листают  </a:t>
            </a:r>
            <a:r>
              <a:rPr lang="ru-RU" dirty="0" smtClean="0"/>
              <a:t>детские </a:t>
            </a:r>
            <a:r>
              <a:rPr lang="ru-RU" dirty="0" smtClean="0"/>
              <a:t>журналы, собирают </a:t>
            </a:r>
            <a:r>
              <a:rPr lang="ru-RU" dirty="0" err="1" smtClean="0"/>
              <a:t>пазлы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Старшие классы 9-11 , в течение года  обращаются за программной литературой. Дети с интерната интересуются фантастикой, историей, пользовались литературой для написания рефератов. Ежегодно ,массово  проходит в школе  конкурс чтецов, очень радостно , что дети активно  приходят в библиотеку за книгами о войне. С целью привлечения читателей проводились библиотечные  уроки  в начальных классах , где ребят знакомили с правилами посещения, пользования библиотекой.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148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user\Desktop\фото\8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0500"/>
            <a:ext cx="8215370" cy="6381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71904" y="5286388"/>
            <a:ext cx="3543235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СПАСИБО ЗА  ВНИМАНИЕ!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ЛОКАЛЬНЫЕ ДОКУМЕНТЫ: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/>
              <a:t>1.На основании приказа директора школы разрабатывается Положение о школьном ИБЦ, в котором указываются основные задачи, функции, правила пользования ИБЦ, ответственность пользователей ИБЦ, права и обязанности; </a:t>
            </a:r>
          </a:p>
          <a:p>
            <a:r>
              <a:rPr lang="ru-RU" b="1" dirty="0" smtClean="0"/>
              <a:t>2. Порядок пользования учебниками и учебными пособиями обучающимися, осваивающими учебные предметы, курсы, дисциплины;</a:t>
            </a:r>
          </a:p>
          <a:p>
            <a:r>
              <a:rPr lang="ru-RU" b="1" dirty="0" smtClean="0"/>
              <a:t>3. Паспорт ШИБЦ;</a:t>
            </a:r>
          </a:p>
          <a:p>
            <a:r>
              <a:rPr lang="ru-RU" b="1" dirty="0" smtClean="0"/>
              <a:t>4.Должностные инструкции работника ШИБЦ;</a:t>
            </a:r>
          </a:p>
          <a:p>
            <a:r>
              <a:rPr lang="ru-RU" b="1" dirty="0" smtClean="0"/>
              <a:t>5.Инструкция по охране труда в ШИБЦ;</a:t>
            </a:r>
          </a:p>
          <a:p>
            <a:r>
              <a:rPr lang="ru-RU" b="1" dirty="0" smtClean="0"/>
              <a:t>6. План работы ШИБЦ.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Основные функции ШИБЦ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«… школьная библиотека в настоящее время должна взять на себя не только образовательную, но и воспитательную (в т. ч. гражданско-патриотическое, духовно-нравственное воспитание), информационно-методическую, культурно-просветительскую, </a:t>
            </a:r>
            <a:r>
              <a:rPr lang="ru-RU" b="1" i="1" dirty="0" err="1" smtClean="0">
                <a:solidFill>
                  <a:srgbClr val="7030A0"/>
                </a:solidFill>
              </a:rPr>
              <a:t>профориентационную</a:t>
            </a:r>
            <a:r>
              <a:rPr lang="ru-RU" b="1" i="1" dirty="0" smtClean="0">
                <a:solidFill>
                  <a:srgbClr val="7030A0"/>
                </a:solidFill>
              </a:rPr>
              <a:t>, обеспечивающую и </a:t>
            </a:r>
            <a:r>
              <a:rPr lang="ru-RU" b="1" i="1" dirty="0" err="1" smtClean="0">
                <a:solidFill>
                  <a:srgbClr val="7030A0"/>
                </a:solidFill>
              </a:rPr>
              <a:t>досуговую</a:t>
            </a:r>
            <a:r>
              <a:rPr lang="ru-RU" b="1" i="1" dirty="0" smtClean="0">
                <a:solidFill>
                  <a:srgbClr val="7030A0"/>
                </a:solidFill>
              </a:rPr>
              <a:t> функции» </a:t>
            </a:r>
            <a:r>
              <a:rPr lang="ru-RU" sz="2800" b="1" dirty="0" smtClean="0"/>
              <a:t>(</a:t>
            </a:r>
            <a:r>
              <a:rPr lang="ru-RU" b="1" dirty="0" smtClean="0"/>
              <a:t>Концепция развития школьных информационно-библиотечных центров (утв. приказом Министерства образования и науки РФ от 15 июня 2016 г. N 715)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466728" cy="5904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Библиотекарь -</a:t>
            </a:r>
            <a:r>
              <a:rPr lang="ru-RU" sz="3600" dirty="0" err="1" smtClean="0"/>
              <a:t>Готоулова</a:t>
            </a:r>
            <a:r>
              <a:rPr lang="ru-RU" sz="3600" dirty="0" smtClean="0"/>
              <a:t> Альбина Алексеевна. Стаж работы в библиотеке      24 года.</a:t>
            </a:r>
            <a:br>
              <a:rPr lang="ru-RU" sz="3600" dirty="0" smtClean="0"/>
            </a:br>
            <a:r>
              <a:rPr lang="ru-RU" sz="3600" dirty="0" smtClean="0"/>
              <a:t>Должностная ставка -0,5</a:t>
            </a:r>
            <a:endParaRPr lang="ru-RU" sz="3600" dirty="0"/>
          </a:p>
        </p:txBody>
      </p:sp>
      <p:pic>
        <p:nvPicPr>
          <p:cNvPr id="5122" name="Picture 2" descr="C:\Users\user\Desktop\IMG_20220425_111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888432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Цель: Организация совместной работы библиотеки педагогического коллектива школы. </a:t>
            </a:r>
          </a:p>
          <a:p>
            <a:r>
              <a:rPr lang="ru-RU" dirty="0" smtClean="0"/>
              <a:t>Школьная библиотека работает в режиме шестидневной рабочей недели с 10 -00  до  13-00.</a:t>
            </a:r>
          </a:p>
          <a:p>
            <a:r>
              <a:rPr lang="ru-RU" dirty="0" smtClean="0"/>
              <a:t>  Одна из главных задач деятельности школьной  библиотеки –воспитание у учащихся культуры чтения, любви к книге, умение пользоваться библиотекой.</a:t>
            </a:r>
          </a:p>
          <a:p>
            <a:r>
              <a:rPr lang="ru-RU" dirty="0" smtClean="0"/>
              <a:t>    Работа школьной библиотеки планируется в соответствии с планом учебно-воспитательной работы школы и календаря знаменательных дат.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8000" u="sng" dirty="0" smtClean="0"/>
              <a:t>Количество  учащихся – 72,  учителей  14, работники -5, студенты  5.</a:t>
            </a:r>
          </a:p>
          <a:p>
            <a:r>
              <a:rPr lang="ru-RU" sz="8000" u="sng" dirty="0" smtClean="0"/>
              <a:t>Задачи  библиотеки:</a:t>
            </a:r>
          </a:p>
          <a:p>
            <a:r>
              <a:rPr lang="ru-RU" sz="8000" dirty="0" smtClean="0"/>
              <a:t>1.Обеспечение </a:t>
            </a:r>
            <a:r>
              <a:rPr lang="ru-RU" sz="8000" dirty="0" err="1" smtClean="0"/>
              <a:t>учебно</a:t>
            </a:r>
            <a:r>
              <a:rPr lang="ru-RU" sz="8000" dirty="0" smtClean="0"/>
              <a:t> –воспитательного процесса путем  </a:t>
            </a:r>
            <a:r>
              <a:rPr lang="ru-RU" sz="8000" dirty="0" err="1" smtClean="0"/>
              <a:t>библиотечно</a:t>
            </a:r>
            <a:r>
              <a:rPr lang="ru-RU" sz="8000" dirty="0" smtClean="0"/>
              <a:t> – библиографического  и информационного обслуживания учащихся, родителей  и педагогического коллектива  школы.</a:t>
            </a:r>
          </a:p>
          <a:p>
            <a:r>
              <a:rPr lang="ru-RU" sz="8000" dirty="0" smtClean="0"/>
              <a:t>2.Формирование  у школьников информационной  культуры  и культуры чтения.</a:t>
            </a:r>
          </a:p>
          <a:p>
            <a:r>
              <a:rPr lang="ru-RU" sz="8000" dirty="0" smtClean="0"/>
              <a:t>3. Дальнейшее  комплектование  фонда  учебного, художественного, формирование </a:t>
            </a:r>
            <a:r>
              <a:rPr lang="ru-RU" sz="8000" dirty="0" err="1" smtClean="0"/>
              <a:t>медиоцентра</a:t>
            </a:r>
            <a:r>
              <a:rPr lang="ru-RU" sz="8000" dirty="0" smtClean="0"/>
              <a:t>.</a:t>
            </a:r>
          </a:p>
          <a:p>
            <a:r>
              <a:rPr lang="ru-RU" sz="8000" dirty="0" smtClean="0"/>
              <a:t>4.Организация  комфортной библиотечной среды.</a:t>
            </a:r>
          </a:p>
          <a:p>
            <a:r>
              <a:rPr lang="ru-RU" sz="8000" b="1" u="sng" dirty="0" smtClean="0"/>
              <a:t>Основные  функции  библиотеки:</a:t>
            </a:r>
            <a:endParaRPr lang="ru-RU" sz="8000" u="sng" dirty="0" smtClean="0"/>
          </a:p>
          <a:p>
            <a:r>
              <a:rPr lang="ru-RU" sz="8000" dirty="0" smtClean="0"/>
              <a:t>1.Образовательная</a:t>
            </a:r>
          </a:p>
          <a:p>
            <a:r>
              <a:rPr lang="ru-RU" sz="8000" dirty="0" smtClean="0"/>
              <a:t>2.Информационная</a:t>
            </a:r>
          </a:p>
          <a:p>
            <a:r>
              <a:rPr lang="ru-RU" sz="8000" dirty="0" smtClean="0"/>
              <a:t>3.Культурная</a:t>
            </a:r>
          </a:p>
          <a:p>
            <a:r>
              <a:rPr lang="ru-RU" sz="8000" dirty="0" smtClean="0"/>
              <a:t> </a:t>
            </a:r>
            <a:endParaRPr lang="ru-RU" sz="8000" u="sng" dirty="0" smtClean="0"/>
          </a:p>
          <a:p>
            <a:r>
              <a:rPr lang="ru-RU" sz="8000" b="1" u="sng" dirty="0" smtClean="0"/>
              <a:t>Основные  цели  школы:</a:t>
            </a:r>
            <a:endParaRPr lang="ru-RU" sz="8000" u="sng" dirty="0" smtClean="0"/>
          </a:p>
          <a:p>
            <a:r>
              <a:rPr lang="ru-RU" sz="8000" dirty="0" smtClean="0"/>
              <a:t>Эффективно  содействовать  развитию  и проявлению  ребенком  своих личностных качеств, формированию его индивидуальности, субъективности, способности к нравственной и творческой реализации своих возможностей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5797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/>
              <a:t>*Число посадочных    мест-8</a:t>
            </a:r>
            <a:br>
              <a:rPr lang="ru-RU" sz="3200" dirty="0" smtClean="0"/>
            </a:br>
            <a:r>
              <a:rPr lang="ru-RU" sz="3200" dirty="0" smtClean="0"/>
              <a:t>*численность пользователей-96</a:t>
            </a:r>
            <a:br>
              <a:rPr lang="ru-RU" sz="3200" dirty="0" smtClean="0"/>
            </a:br>
            <a:r>
              <a:rPr lang="ru-RU" sz="3200" dirty="0" smtClean="0"/>
              <a:t>*количество компьютеров -1</a:t>
            </a:r>
            <a:br>
              <a:rPr lang="ru-RU" sz="3200" dirty="0" smtClean="0"/>
            </a:br>
            <a:r>
              <a:rPr lang="ru-RU" sz="3200" dirty="0" smtClean="0"/>
              <a:t>интернет- нет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218" name="Picture 2" descr="F:\выставки библиотека\IMG_20220331_081807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571900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55118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Объем библиотечного фонда-3643 </a:t>
            </a:r>
            <a:r>
              <a:rPr lang="ru-RU" sz="2400" dirty="0" smtClean="0"/>
              <a:t>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учебники 1359 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3600" dirty="0" smtClean="0"/>
              <a:t>Художественная литература -1912 </a:t>
            </a:r>
            <a:endParaRPr lang="ru-RU" sz="3600" dirty="0"/>
          </a:p>
        </p:txBody>
      </p:sp>
      <p:pic>
        <p:nvPicPr>
          <p:cNvPr id="10242" name="Picture 2" descr="F:\выставки библиотека\IMG_20220331_082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643338" cy="566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656</Words>
  <Application>Microsoft Office PowerPoint</Application>
  <PresentationFormat>Экран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Организация работы школьного информационно-библиотечного центра</vt:lpstr>
      <vt:lpstr>Нормативно-правовые документы основания:</vt:lpstr>
      <vt:lpstr>ЛОКАЛЬНЫЕ ДОКУМЕНТЫ:</vt:lpstr>
      <vt:lpstr>Основные функции ШИБЦ</vt:lpstr>
      <vt:lpstr>Библиотекарь -Готоулова Альбина Алексеевна. Стаж работы в библиотеке      24 года. Должностная ставка -0,5</vt:lpstr>
      <vt:lpstr> </vt:lpstr>
      <vt:lpstr> </vt:lpstr>
      <vt:lpstr>*Число посадочных    мест-8 *численность пользователей-96 *количество компьютеров -1 интернет- нет   </vt:lpstr>
      <vt:lpstr>Объем библиотечного фонда-3643 , учебники 1359 , Художественная литература -1912 </vt:lpstr>
      <vt:lpstr>Тематические выставки</vt:lpstr>
      <vt:lpstr>Слайд 11</vt:lpstr>
      <vt:lpstr>Слайд 12</vt:lpstr>
      <vt:lpstr>Слайд 13</vt:lpstr>
      <vt:lpstr>Слайд 14</vt:lpstr>
      <vt:lpstr>Знакомство с творчеством  Г.Граубина</vt:lpstr>
      <vt:lpstr>«Моя любимая книжка» по станицам  книг А.Л.Барто.</vt:lpstr>
      <vt:lpstr>«Мосты дружбы»</vt:lpstr>
      <vt:lpstr>Слайд 18</vt:lpstr>
      <vt:lpstr>Митинг посвященный Дню Победы ВОВ</vt:lpstr>
      <vt:lpstr>Литературный вечер</vt:lpstr>
      <vt:lpstr>Участие в сельских мероприятиях</vt:lpstr>
      <vt:lpstr>Слайд 22</vt:lpstr>
      <vt:lpstr>Библиотека была и будет священным храмом живых печатных слов</vt:lpstr>
      <vt:lpstr>Слайд 24</vt:lpstr>
      <vt:lpstr>Слайд 25</vt:lpstr>
      <vt:lpstr>Слайд 26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ШИБЦ по формированию информационной компетентности участников образовательных отношений - Готоулова А.А.библиотекарь МОУ Кыкерская СОШ Тунгокоченского района</dc:title>
  <dc:creator>HP</dc:creator>
  <cp:lastModifiedBy>завуч</cp:lastModifiedBy>
  <cp:revision>71</cp:revision>
  <dcterms:created xsi:type="dcterms:W3CDTF">2022-03-30T15:23:37Z</dcterms:created>
  <dcterms:modified xsi:type="dcterms:W3CDTF">2022-05-04T02:17:58Z</dcterms:modified>
</cp:coreProperties>
</file>